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51B94-1572-4612-82FF-38C19FC0421D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D9F41-CFF9-452C-809C-C1537EF6B0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03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D9F41-CFF9-452C-809C-C1537EF6B0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0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3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53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687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96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9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84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2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59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55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714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84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ANJUMAN COLLEGE OF ENGINEERING &amp; TECHNOLOGY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MATHEMATICS DEPARTMENT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                                                 </a:t>
            </a:r>
          </a:p>
          <a:p>
            <a:r>
              <a:rPr lang="en-US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              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PREPARED BY</a:t>
            </a:r>
          </a:p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Prof. FARHA YASMEEN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Question for practice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Q.1: Solve 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Q.2: Solve : (</a:t>
                </a:r>
                <a:r>
                  <a:rPr lang="en-US" dirty="0" err="1" smtClean="0"/>
                  <a:t>mz-ny</a:t>
                </a:r>
                <a:r>
                  <a:rPr lang="en-US" dirty="0" smtClean="0"/>
                  <a:t>)p+ (</a:t>
                </a:r>
                <a:r>
                  <a:rPr lang="en-US" dirty="0" err="1" smtClean="0"/>
                  <a:t>nx-lz</a:t>
                </a:r>
                <a:r>
                  <a:rPr lang="en-US" dirty="0" smtClean="0"/>
                  <a:t>)q=</a:t>
                </a:r>
                <a:r>
                  <a:rPr lang="en-US" dirty="0" err="1" smtClean="0"/>
                  <a:t>ly</a:t>
                </a:r>
                <a:r>
                  <a:rPr lang="en-US" dirty="0" smtClean="0"/>
                  <a:t>-mx</a:t>
                </a:r>
              </a:p>
              <a:p>
                <a:pPr marL="0" indent="0">
                  <a:buNone/>
                </a:pPr>
                <a:r>
                  <a:rPr lang="en-US" dirty="0" smtClean="0"/>
                  <a:t>Q.3: Solve :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𝑝𝑡𝑎𝑛𝑥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𝑞𝑡𝑎𝑛𝑦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𝑡𝑎𝑛𝑧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Q.4: Solve: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121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8086" y="2967335"/>
            <a:ext cx="3787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THANK YOU </a:t>
            </a:r>
            <a:endParaRPr lang="en-US" sz="5400" b="1" u="sng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APPLIED MATHEMATICS </a:t>
            </a:r>
            <a:r>
              <a:rPr lang="en-US" dirty="0" smtClean="0">
                <a:latin typeface="Algerian" pitchFamily="82" charset="0"/>
              </a:rPr>
              <a:t>-III</a:t>
            </a:r>
            <a:r>
              <a:rPr lang="en-US" dirty="0">
                <a:latin typeface="Algerian" pitchFamily="82" charset="0"/>
              </a:rPr>
              <a:t/>
            </a:r>
            <a:br>
              <a:rPr lang="en-US" dirty="0">
                <a:latin typeface="Algerian" pitchFamily="82" charset="0"/>
              </a:rPr>
            </a:br>
            <a:r>
              <a:rPr lang="en-US" dirty="0">
                <a:latin typeface="Algerian" pitchFamily="82" charset="0"/>
              </a:rPr>
              <a:t/>
            </a:r>
            <a:br>
              <a:rPr lang="en-US" dirty="0">
                <a:latin typeface="Algerian" pitchFamily="82" charset="0"/>
              </a:rPr>
            </a:b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UNIT -4 </a:t>
            </a:r>
            <a:br>
              <a:rPr lang="en-US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PARTIAL 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DIFFRENTIAL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EQUATION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1399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lgerian" pitchFamily="82" charset="0"/>
              </a:rPr>
              <a:t>INTRODUCTION: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An equation involving partial derivatives of a function of two or more independent variables is called as Partial Differential Equation.  </a:t>
            </a:r>
          </a:p>
          <a:p>
            <a:pPr>
              <a:buNone/>
            </a:pPr>
            <a:r>
              <a:rPr lang="en-US" dirty="0" smtClean="0"/>
              <a:t>The equation is called as Linear Partial Differential equation, if it is of first degree in the dependent variable and its partial derivatives, otherwise it is called as Non-Linear(The partial derivatives not of first order).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latin typeface="Algerian" pitchFamily="82" charset="0"/>
              </a:rPr>
              <a:t>Solution of </a:t>
            </a:r>
            <a:r>
              <a:rPr lang="en-US" sz="2800" u="sng" dirty="0" err="1" smtClean="0">
                <a:latin typeface="Algerian" pitchFamily="82" charset="0"/>
              </a:rPr>
              <a:t>lagrange’s</a:t>
            </a:r>
            <a:r>
              <a:rPr lang="en-US" sz="2800" u="sng" dirty="0" smtClean="0">
                <a:latin typeface="Algerian" pitchFamily="82" charset="0"/>
              </a:rPr>
              <a:t> form</a:t>
            </a:r>
            <a:r>
              <a:rPr lang="en-US" sz="2800" dirty="0" smtClean="0">
                <a:latin typeface="Algerian" pitchFamily="82" charset="0"/>
              </a:rPr>
              <a:t>: </a:t>
            </a:r>
            <a:r>
              <a:rPr lang="en-US" sz="2800" dirty="0" smtClean="0"/>
              <a:t>Pp + </a:t>
            </a:r>
            <a:r>
              <a:rPr lang="en-US" sz="2800" dirty="0" err="1" smtClean="0"/>
              <a:t>Qq</a:t>
            </a:r>
            <a:r>
              <a:rPr lang="en-US" sz="2800" dirty="0" smtClean="0"/>
              <a:t> = R</a:t>
            </a:r>
            <a:endParaRPr lang="en-US" sz="28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general solution of Lagrange’s linear partial differential  equation Pp +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=R is ɸ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=0 , where ɸ is an arbitrary  function and u(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x,y,z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)=a and v(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x,y,z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)=b (a and b are arbitrary constants) , are the solutions of the equations                                ------------(1)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Equation (1) are called as Lagrange’s  auxiliary equation.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200400"/>
            <a:ext cx="1752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lgerian" pitchFamily="82" charset="0"/>
              </a:rPr>
              <a:t>Methods of solving </a:t>
            </a:r>
            <a:r>
              <a:rPr lang="en-US" sz="2400" dirty="0" err="1" smtClean="0">
                <a:latin typeface="Algerian" pitchFamily="82" charset="0"/>
              </a:rPr>
              <a:t>lagrange</a:t>
            </a:r>
            <a:r>
              <a:rPr lang="en-US" sz="2400" dirty="0" smtClean="0">
                <a:latin typeface="Algerian" pitchFamily="82" charset="0"/>
              </a:rPr>
              <a:t> ‘s </a:t>
            </a:r>
            <a:r>
              <a:rPr lang="en-US" sz="2400" dirty="0" err="1" smtClean="0">
                <a:latin typeface="Algerian" pitchFamily="82" charset="0"/>
              </a:rPr>
              <a:t>auxiliay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equatioNs</a:t>
            </a:r>
            <a:r>
              <a:rPr lang="en-US" sz="2400" dirty="0" smtClean="0">
                <a:latin typeface="Algerian" pitchFamily="82" charset="0"/>
              </a:rPr>
              <a:t>: 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where P , Q and R are the function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z.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(I) METHOD OF GROUPING : 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3038" y="1348353"/>
            <a:ext cx="1905000" cy="60960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352800"/>
            <a:ext cx="1189038" cy="83820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276600"/>
            <a:ext cx="1600200" cy="914400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Arial" pitchFamily="34" charset="0"/>
              </a:rPr>
              <a:t>=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28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Question: Solve  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Solution:  Given, </a:t>
            </a:r>
          </a:p>
          <a:p>
            <a:pPr>
              <a:buNone/>
            </a:pPr>
            <a:r>
              <a:rPr lang="en-US" sz="2000" dirty="0" smtClean="0"/>
              <a:t>Standard form of given equation is</a:t>
            </a:r>
          </a:p>
          <a:p>
            <a:pPr>
              <a:buNone/>
            </a:pPr>
            <a:r>
              <a:rPr lang="en-US" sz="2000" dirty="0" smtClean="0"/>
              <a:t>  Compare with </a:t>
            </a:r>
            <a:r>
              <a:rPr lang="en-US" sz="2000" dirty="0" err="1" smtClean="0"/>
              <a:t>Pp+Qq</a:t>
            </a:r>
            <a:r>
              <a:rPr lang="en-US" sz="2000" dirty="0" smtClean="0"/>
              <a:t> =R and A.E. equation is</a:t>
            </a:r>
          </a:p>
          <a:p>
            <a:pPr>
              <a:buNone/>
            </a:pPr>
            <a:r>
              <a:rPr lang="en-US" sz="2000" dirty="0" smtClean="0"/>
              <a:t>Here P = y    Q =  -x  and R = </a:t>
            </a:r>
          </a:p>
          <a:p>
            <a:pPr>
              <a:buNone/>
            </a:pPr>
            <a:r>
              <a:rPr lang="en-US" sz="2000" dirty="0" smtClean="0"/>
              <a:t> Therefore </a:t>
            </a:r>
          </a:p>
          <a:p>
            <a:pPr>
              <a:buNone/>
            </a:pPr>
            <a:r>
              <a:rPr lang="en-US" sz="2000" dirty="0" smtClean="0"/>
              <a:t>Consider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therefore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Integrating , we get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33400"/>
            <a:ext cx="1752600" cy="4572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914400"/>
            <a:ext cx="1524000" cy="38100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219200"/>
            <a:ext cx="1143000" cy="457200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Calibri" pitchFamily="34" charset="0"/>
              </a:rPr>
              <a:t> 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066800"/>
            <a:ext cx="2057400" cy="609600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1524000"/>
            <a:ext cx="1143000" cy="533400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1905000"/>
            <a:ext cx="838200" cy="457200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438400"/>
            <a:ext cx="1676400" cy="533400"/>
          </a:xfrm>
          <a:prstGeom prst="rect">
            <a:avLst/>
          </a:prstGeom>
          <a:noFill/>
        </p:spPr>
      </p:pic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048000"/>
            <a:ext cx="914400" cy="533400"/>
          </a:xfrm>
          <a:prstGeom prst="rect">
            <a:avLst/>
          </a:prstGeom>
          <a:noFill/>
        </p:spPr>
      </p:pic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2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657600"/>
            <a:ext cx="1295400" cy="457200"/>
          </a:xfrm>
          <a:prstGeom prst="rect">
            <a:avLst/>
          </a:prstGeom>
          <a:noFill/>
        </p:spPr>
      </p:pic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724400"/>
            <a:ext cx="5562599" cy="593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Now considering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(since               )</a:t>
            </a:r>
          </a:p>
          <a:p>
            <a:pPr>
              <a:buNone/>
            </a:pPr>
            <a:r>
              <a:rPr lang="en-US" sz="2800" dirty="0" smtClean="0"/>
              <a:t>Or</a:t>
            </a:r>
          </a:p>
          <a:p>
            <a:pPr>
              <a:buNone/>
            </a:pPr>
            <a:r>
              <a:rPr lang="en-US" sz="2800" dirty="0" smtClean="0"/>
              <a:t>on integrating  , we get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400" dirty="0" smtClean="0"/>
              <a:t>From equation (2) and (3), the solution of equation (1) is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Hence solved.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762000"/>
            <a:ext cx="2743200" cy="68580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838200"/>
            <a:ext cx="1219200" cy="4572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447800"/>
            <a:ext cx="1447800" cy="533400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413000"/>
            <a:ext cx="4572000" cy="762000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962400"/>
            <a:ext cx="5728253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Example 2:  Solve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Solution: Given</a:t>
            </a:r>
          </a:p>
          <a:p>
            <a:pPr>
              <a:buNone/>
            </a:pPr>
            <a:r>
              <a:rPr lang="en-US" sz="2800" dirty="0" smtClean="0"/>
              <a:t>        A.E is</a:t>
            </a:r>
          </a:p>
          <a:p>
            <a:pPr>
              <a:buNone/>
            </a:pPr>
            <a:r>
              <a:rPr lang="en-US" sz="2800" dirty="0" smtClean="0"/>
              <a:t>Taking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Therefore </a:t>
            </a:r>
          </a:p>
          <a:p>
            <a:pPr>
              <a:buNone/>
            </a:pPr>
            <a:r>
              <a:rPr lang="en-US" sz="2800" dirty="0" err="1" smtClean="0"/>
              <a:t>Intagrating</a:t>
            </a:r>
            <a:r>
              <a:rPr lang="en-US" sz="2800" dirty="0" smtClean="0"/>
              <a:t>, we get</a:t>
            </a:r>
          </a:p>
          <a:p>
            <a:pPr>
              <a:buNone/>
            </a:pPr>
            <a:r>
              <a:rPr lang="en-US" sz="2800" dirty="0" smtClean="0"/>
              <a:t>                            or  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5382" y="533400"/>
            <a:ext cx="2438400" cy="762186"/>
          </a:xfrm>
          <a:prstGeom prst="rect">
            <a:avLst/>
          </a:prstGeom>
          <a:noFill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1752600"/>
            <a:ext cx="1981200" cy="457200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057400"/>
            <a:ext cx="304800" cy="762000"/>
          </a:xfrm>
          <a:prstGeom prst="rect">
            <a:avLst/>
          </a:prstGeom>
          <a:noFill/>
        </p:spPr>
      </p:pic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209800"/>
            <a:ext cx="1828800" cy="609600"/>
          </a:xfrm>
          <a:prstGeom prst="rect">
            <a:avLst/>
          </a:prstGeom>
          <a:noFill/>
        </p:spPr>
      </p:pic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4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819400"/>
            <a:ext cx="1219200" cy="754743"/>
          </a:xfrm>
          <a:prstGeom prst="rect">
            <a:avLst/>
          </a:prstGeom>
          <a:noFill/>
        </p:spPr>
      </p:pic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801083"/>
            <a:ext cx="2190750" cy="466117"/>
          </a:xfrm>
          <a:prstGeom prst="rect">
            <a:avLst/>
          </a:prstGeom>
          <a:noFill/>
        </p:spPr>
      </p:pic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8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800600"/>
            <a:ext cx="1581150" cy="381000"/>
          </a:xfrm>
          <a:prstGeom prst="rect">
            <a:avLst/>
          </a:prstGeom>
          <a:noFill/>
        </p:spPr>
      </p:pic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4800600"/>
            <a:ext cx="4328160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7159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2800" dirty="0" smtClean="0"/>
                  <a:t>Now  consider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𝑥𝑦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𝑑𝑧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endParaRPr lang="en-US" sz="28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715962"/>
              </a:xfrm>
              <a:blipFill rotWithShape="1">
                <a:blip r:embed="rId2" cstate="print"/>
                <a:stretch>
                  <a:fillRect l="-1185" t="-44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𝑑𝑦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𝑦𝑑𝑧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𝑧𝑑𝑦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𝑦𝑑𝑧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𝑦𝑑𝑦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𝑑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𝑦𝑧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𝑑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Integrating , we get </a:t>
                </a:r>
              </a:p>
              <a:p>
                <a:pPr marL="0" indent="0">
                  <a:buNone/>
                </a:pPr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𝑦𝑧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   </m:t>
                      </m:r>
                      <m:r>
                        <a:rPr lang="en-US" sz="2400" b="0" i="1" smtClean="0">
                          <a:latin typeface="Cambria Math"/>
                        </a:rPr>
                        <m:t>𝑜𝑟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𝑦𝑧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−−−−−−−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80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800" dirty="0" smtClean="0"/>
                  <a:t> from (2) and (3), the solution of (1) is</a:t>
                </a:r>
              </a:p>
              <a:p>
                <a:pPr marL="0" indent="0">
                  <a:buNone/>
                </a:pPr>
                <a:endParaRPr lang="en-US" sz="280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∅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𝑢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=0  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. ∅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𝑦𝑧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Hence solved.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3" cstate="print"/>
                <a:stretch>
                  <a:fillRect l="-1481" b="-1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1822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253</TotalTime>
  <Words>296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ANJUMAN COLLEGE OF ENGINEERING &amp; TECHNOLOGY</vt:lpstr>
      <vt:lpstr>APPLIED MATHEMATICS -III  </vt:lpstr>
      <vt:lpstr>INTRODUCTION:</vt:lpstr>
      <vt:lpstr>Solution of lagrange’s form: Pp + Qq = R</vt:lpstr>
      <vt:lpstr>Methods of solving lagrange ‘s auxiliay equatioNs: </vt:lpstr>
      <vt:lpstr>Question: Solve   </vt:lpstr>
      <vt:lpstr>Now considering </vt:lpstr>
      <vt:lpstr>Example 2:  Solve </vt:lpstr>
      <vt:lpstr> </vt:lpstr>
      <vt:lpstr>Question for practice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ANJUMAN COLLEGE OF ENGINEERING &amp; TECHNOLOGY</dc:title>
  <dc:creator>FARHA Y</dc:creator>
  <cp:lastModifiedBy>ADMIN</cp:lastModifiedBy>
  <cp:revision>42</cp:revision>
  <dcterms:created xsi:type="dcterms:W3CDTF">2006-08-16T00:00:00Z</dcterms:created>
  <dcterms:modified xsi:type="dcterms:W3CDTF">2018-07-24T11:24:35Z</dcterms:modified>
</cp:coreProperties>
</file>